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80"/>
  </p:notesMasterIdLst>
  <p:sldIdLst>
    <p:sldId id="256" r:id="rId3"/>
    <p:sldId id="264" r:id="rId4"/>
    <p:sldId id="258" r:id="rId5"/>
    <p:sldId id="259" r:id="rId6"/>
    <p:sldId id="282" r:id="rId7"/>
    <p:sldId id="283" r:id="rId8"/>
    <p:sldId id="26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Georgia" panose="02040502050405020303" pitchFamily="18" charset="0"/>
      <p:regular r:id="rId85"/>
      <p:bold r:id="rId86"/>
      <p:italic r:id="rId87"/>
      <p:boldItalic r:id="rId88"/>
    </p:embeddedFont>
    <p:embeddedFont>
      <p:font typeface="Gill Sans MT" panose="020B0502020104020203" pitchFamily="34" charset="0"/>
      <p:regular r:id="rId89"/>
      <p:bold r:id="rId90"/>
      <p:italic r:id="rId91"/>
      <p:boldItalic r:id="rId92"/>
    </p:embeddedFont>
    <p:embeddedFont>
      <p:font typeface="Nunito Sans" panose="020B060402020202020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88D3DE-BFCF-4EC1-9738-BBCC727838A4}">
  <a:tblStyle styleId="{7488D3DE-BFCF-4EC1-9738-BBCC72783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20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font" Target="fonts/font7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879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123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24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27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123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62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27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566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51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84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320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728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390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123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317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413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699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003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96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0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84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838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191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00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84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1582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083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604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854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9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604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661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8543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90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6046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6613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8543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902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854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690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9690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604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6613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6613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8513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7154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042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6613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0575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2791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0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7503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010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6613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303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0414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9007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9007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0103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1909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558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5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035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19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527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59523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5675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527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73999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8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68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9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635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>
    <p:fade thruBlk="1"/>
  </p:transition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269824" y="2387250"/>
            <a:ext cx="4302176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Deep Learning und Deep Reinforcement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Artificial Intelligence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C21F61DE-CD8E-4CFC-AF26-BA6D9985A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03683" y="900546"/>
            <a:ext cx="6253171" cy="35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 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Markov </a:t>
            </a:r>
            <a:r>
              <a:rPr lang="de-DE" dirty="0" err="1"/>
              <a:t>Process</a:t>
            </a:r>
            <a:r>
              <a:rPr lang="de-DE" dirty="0"/>
              <a:t> (MP) besteht aus einem System mit „States“ und „Transitionen“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Alle möglichen States bezeichnen den „State Space“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Eine Abfolge von Transitionen und sich verändernden States wird „</a:t>
            </a:r>
            <a:r>
              <a:rPr lang="de-DE" dirty="0" err="1"/>
              <a:t>history</a:t>
            </a:r>
            <a:r>
              <a:rPr lang="de-DE" dirty="0"/>
              <a:t>“ genannt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91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 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Dieser Markov </a:t>
            </a:r>
            <a:r>
              <a:rPr lang="de-DE" dirty="0" err="1"/>
              <a:t>Process</a:t>
            </a:r>
            <a:r>
              <a:rPr lang="de-DE" dirty="0"/>
              <a:t> ist nicht-deterministisch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49A953-C79C-430C-AF1C-A78B2E53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365" y="1988695"/>
            <a:ext cx="4703281" cy="31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12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 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Bausteine eines MP: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State Space: Alle möglichen States (N)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Transition Matrix: Die Übergänge von dem einen zu dem anderen State (</a:t>
            </a:r>
            <a:r>
              <a:rPr lang="de-DE" dirty="0" err="1"/>
              <a:t>NxN</a:t>
            </a:r>
            <a:r>
              <a:rPr lang="de-DE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Die Markov Property: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Ein einzelner State (z.B. der aktuelle) kann die komplette Zukunft vorhersagen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546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Markov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(MRP) erweitert den normalen Markov </a:t>
            </a:r>
            <a:r>
              <a:rPr lang="de-DE" dirty="0" err="1"/>
              <a:t>Process</a:t>
            </a:r>
            <a:r>
              <a:rPr lang="de-DE" dirty="0"/>
              <a:t> um die Eigenschaft der </a:t>
            </a:r>
            <a:r>
              <a:rPr lang="de-DE" dirty="0" err="1"/>
              <a:t>Rewards</a:t>
            </a: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</a:t>
            </a:r>
            <a:r>
              <a:rPr lang="de-DE" dirty="0" err="1"/>
              <a:t>Reward</a:t>
            </a:r>
            <a:r>
              <a:rPr lang="de-DE" dirty="0"/>
              <a:t> kann für jede existierende Transition festgelegt werden (muss aber nicht)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547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Der </a:t>
            </a:r>
            <a:r>
              <a:rPr lang="de-DE" dirty="0" err="1"/>
              <a:t>Reward</a:t>
            </a:r>
            <a:r>
              <a:rPr lang="de-DE" dirty="0"/>
              <a:t> kann auch für eine ganze </a:t>
            </a:r>
            <a:r>
              <a:rPr lang="de-DE" dirty="0" err="1"/>
              <a:t>History</a:t>
            </a:r>
            <a:r>
              <a:rPr lang="de-DE" dirty="0"/>
              <a:t>/</a:t>
            </a:r>
            <a:r>
              <a:rPr lang="de-DE" dirty="0" err="1"/>
              <a:t>Epsiode</a:t>
            </a:r>
            <a:r>
              <a:rPr lang="de-DE" dirty="0"/>
              <a:t> berechnet werden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Variable                       ist der „Discount </a:t>
            </a:r>
            <a:r>
              <a:rPr lang="de-DE" dirty="0" err="1"/>
              <a:t>Factor</a:t>
            </a:r>
            <a:r>
              <a:rPr lang="de-DE" dirty="0"/>
              <a:t>“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0" lv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D09B326-670E-4485-A4D6-0FE377E65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96" y="2082545"/>
            <a:ext cx="6199913" cy="88846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270E2F8-73BE-4494-8FF6-07CDDEFC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846" y="3318862"/>
            <a:ext cx="937587" cy="2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81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Wenn Gamma gleich 0 ist, wird nur der </a:t>
            </a:r>
            <a:r>
              <a:rPr lang="de-DE" dirty="0" err="1"/>
              <a:t>Reward</a:t>
            </a:r>
            <a:r>
              <a:rPr lang="de-DE" dirty="0"/>
              <a:t> der nächsten Transition betrachtet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Wenn Gamma gleich 1 ist, werden alle </a:t>
            </a:r>
            <a:r>
              <a:rPr lang="de-DE" dirty="0" err="1"/>
              <a:t>Rewards</a:t>
            </a:r>
            <a:r>
              <a:rPr lang="de-DE" dirty="0"/>
              <a:t> normal aufaddiert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Der Gamma-Wert stellt intuitiv die Kurz/Weit-Sichtigkeit dar</a:t>
            </a:r>
            <a:br>
              <a:rPr lang="de-DE" dirty="0"/>
            </a:br>
            <a:r>
              <a:rPr lang="de-DE" dirty="0"/>
              <a:t>(wie weit wollen wir in die Zukunft schauen)</a:t>
            </a:r>
          </a:p>
          <a:p>
            <a:pPr marL="0" lv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C68165D-87FF-4AD1-840D-BC0D6318E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96" y="1348028"/>
            <a:ext cx="6199913" cy="8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8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Das Problem bei dem Return einer Episode ist, dass dieser stark von Episode zu Episode abweichen kann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Der zukünftige </a:t>
            </a:r>
            <a:r>
              <a:rPr lang="de-DE" dirty="0" err="1"/>
              <a:t>Reward</a:t>
            </a:r>
            <a:r>
              <a:rPr lang="de-DE" dirty="0"/>
              <a:t>, beginnend in einem State wäre eine hilfreichere Angabe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0" lv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BB4D5B0-C827-418C-BFAB-B145818F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47" y="3079542"/>
            <a:ext cx="3435637" cy="4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2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Beispiel mit Gamma=0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V(A) = 0.1 * 0 + 0.9 * 7 = 6,3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V(B) = 0.1 * 0 + 0.9 * -5 = -4,5</a:t>
            </a:r>
          </a:p>
          <a:p>
            <a:pPr marL="0" lv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FBB40D3-6C29-4F0A-A3B6-55ACA8036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312" y="3024236"/>
            <a:ext cx="2802553" cy="21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4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Markov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(MDP) ist eine Erweiterung des Markov </a:t>
            </a:r>
            <a:r>
              <a:rPr lang="de-DE" dirty="0" err="1"/>
              <a:t>Reward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Es werden jetzt Aktionen mit einbezogen und somit kann der Agent selber entscheiden, was er machen will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79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ctrTitle" idx="4294967295"/>
          </p:nvPr>
        </p:nvSpPr>
        <p:spPr>
          <a:xfrm>
            <a:off x="0" y="3128963"/>
            <a:ext cx="7772400" cy="1158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sz="5400" b="1" dirty="0" err="1"/>
              <a:t>Artificial</a:t>
            </a:r>
            <a:r>
              <a:rPr lang="de-DE" sz="5400" b="1" dirty="0"/>
              <a:t> </a:t>
            </a:r>
            <a:r>
              <a:rPr lang="de-DE" sz="5400" b="1" dirty="0" err="1"/>
              <a:t>Intelligence</a:t>
            </a:r>
            <a:endParaRPr sz="5400" b="1" dirty="0"/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4294967295"/>
          </p:nvPr>
        </p:nvSpPr>
        <p:spPr>
          <a:xfrm>
            <a:off x="1371600" y="4357688"/>
            <a:ext cx="77724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FFFF"/>
                </a:solidFill>
              </a:rPr>
              <a:t>Wie können Computer eine Intelligenz entwickeln?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In diesem Beispiel haben wir die Aktion </a:t>
            </a:r>
            <a:r>
              <a:rPr lang="de-DE" dirty="0" err="1"/>
              <a:t>Left</a:t>
            </a:r>
            <a:r>
              <a:rPr lang="de-DE" dirty="0"/>
              <a:t> und Right im State A zur Auswahl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Aktion kann aber auch zu einer Wahrscheinlichkeit von 10%</a:t>
            </a:r>
            <a:br>
              <a:rPr lang="de-DE" dirty="0"/>
            </a:br>
            <a:r>
              <a:rPr lang="de-DE" dirty="0"/>
              <a:t>schief gehen</a:t>
            </a:r>
          </a:p>
          <a:p>
            <a:pPr marL="0" lvl="0" indent="0">
              <a:buNone/>
            </a:pPr>
            <a:endParaRPr lang="de-DE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1C12A4D-7644-4680-85D1-7E77696E5374}"/>
              </a:ext>
            </a:extLst>
          </p:cNvPr>
          <p:cNvGrpSpPr/>
          <p:nvPr/>
        </p:nvGrpSpPr>
        <p:grpSpPr>
          <a:xfrm>
            <a:off x="4572000" y="2663949"/>
            <a:ext cx="2550591" cy="808560"/>
            <a:chOff x="4778338" y="2553625"/>
            <a:chExt cx="2550591" cy="80856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525E98F-8049-4403-AC99-F05E3EC0293E}"/>
                </a:ext>
              </a:extLst>
            </p:cNvPr>
            <p:cNvSpPr/>
            <p:nvPr/>
          </p:nvSpPr>
          <p:spPr>
            <a:xfrm>
              <a:off x="5628535" y="2553625"/>
              <a:ext cx="850197" cy="806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3FF7044-0BD6-434F-8D75-E3CB2DA7B8DE}"/>
                </a:ext>
              </a:extLst>
            </p:cNvPr>
            <p:cNvSpPr/>
            <p:nvPr/>
          </p:nvSpPr>
          <p:spPr>
            <a:xfrm>
              <a:off x="4778338" y="2555610"/>
              <a:ext cx="850197" cy="806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14552391-ABAE-409A-AA9C-5552A3496F9A}"/>
                </a:ext>
              </a:extLst>
            </p:cNvPr>
            <p:cNvSpPr/>
            <p:nvPr/>
          </p:nvSpPr>
          <p:spPr>
            <a:xfrm>
              <a:off x="6478732" y="2553625"/>
              <a:ext cx="850197" cy="806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CEFB9D90-C549-491B-95D9-75E5EB20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89" y="3571750"/>
            <a:ext cx="3038804" cy="144840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79BBBE0-BDA8-4249-9E1B-73A90B2AB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729" y="2774373"/>
            <a:ext cx="589093" cy="58909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2DA4F2C1-8A59-4A09-9EE8-60D071131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9316" y="2709193"/>
            <a:ext cx="754644" cy="67505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93D8215-9076-4188-9926-67E355850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621" y="2681130"/>
            <a:ext cx="807027" cy="8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8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Das letzte Puzzlestück ist die Policy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Policy ist der Verstand des Agenten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Der Agent folgt den Anweisungen der Policy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 wir den </a:t>
            </a:r>
            <a:r>
              <a:rPr lang="de-DE" dirty="0" err="1"/>
              <a:t>Reward</a:t>
            </a:r>
            <a:r>
              <a:rPr lang="de-DE" dirty="0"/>
              <a:t> maximieren wollen, müssen wir die geeignete Policy finden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520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Markov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Policy Pi gibt für einen State s, die Wahrscheinlichkeit einer Aktion a an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Eine Aktion mit einer höheren Wahrscheinlichkeit soll einen höheren </a:t>
            </a:r>
            <a:r>
              <a:rPr lang="de-DE" dirty="0" err="1"/>
              <a:t>Reward</a:t>
            </a:r>
            <a:r>
              <a:rPr lang="de-DE" dirty="0"/>
              <a:t> bringen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Wenn wir einen deterministischen Fall haben, dann würde es zu jedem State genau eine Aktion geben (</a:t>
            </a:r>
            <a:r>
              <a:rPr lang="de-DE"/>
              <a:t>Wahrscheinlichkeit von 100%)</a:t>
            </a:r>
            <a:endParaRPr lang="de-DE" dirty="0"/>
          </a:p>
          <a:p>
            <a:pPr marL="0" lv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4C3A30B-D108-430A-A9AE-18BFAB52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625" y="2173866"/>
            <a:ext cx="5795530" cy="51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57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Die Hauptbestandteile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Agent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Environment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Action</a:t>
            </a:r>
          </a:p>
          <a:p>
            <a:pPr marL="0" lvl="0" indent="0">
              <a:buNone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Observation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 err="1"/>
              <a:t>Reward</a:t>
            </a:r>
            <a:endParaRPr lang="de-DE" dirty="0"/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935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Der Agent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Der Agent ist der Spieler / die KI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Diese lebt in der vorliegenden Umgebung (Environment)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Der Agent soll eine Intelligenz entwickeln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410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Die Umgebung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Umgebung / das Environment ist z.B. ein Computerspiel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Für ein autonomes Auto wäre es z.B. der Straßenverkehr und die umliegende Umwelt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2012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Die Aktion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Wenn der Agent mit der Umwelt kommunizieren will, dann muss er Aktionen ausführen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Das heißt das Auto fährt z.B. auf der Rechten Spur oder man springt im Computerspiel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259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Die Observation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Damit der Agent nicht blind Aktionen ausführt, muss er vorher seine Umgebung beobachten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ihm ersichtlichen Eigenschaften der Umgebung nennt man Observation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Das wäre z.B. die aktuelle Geschwindigkeit des Autos, die Position etc.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197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Die Problemstellung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E75AE87-4D5B-4AE8-B020-665B93FD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95578" y="3282105"/>
            <a:ext cx="1055869" cy="1592691"/>
          </a:xfrm>
          <a:prstGeom prst="rect">
            <a:avLst/>
          </a:prstGeom>
        </p:spPr>
      </p:pic>
      <p:sp>
        <p:nvSpPr>
          <p:cNvPr id="8" name="Pfeil: nach rechts gekrümmt 7">
            <a:extLst>
              <a:ext uri="{FF2B5EF4-FFF2-40B4-BE49-F238E27FC236}">
                <a16:creationId xmlns:a16="http://schemas.microsoft.com/office/drawing/2014/main" id="{F5FBDE61-D527-41DA-8B42-80C0FB1F2328}"/>
              </a:ext>
            </a:extLst>
          </p:cNvPr>
          <p:cNvSpPr/>
          <p:nvPr/>
        </p:nvSpPr>
        <p:spPr>
          <a:xfrm rot="10800000">
            <a:off x="6439882" y="2200845"/>
            <a:ext cx="599818" cy="15372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452CD03-E0FD-4EA7-B9FA-EE5633A00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149" y="1186327"/>
            <a:ext cx="1456072" cy="1456072"/>
          </a:xfrm>
          <a:prstGeom prst="rect">
            <a:avLst/>
          </a:prstGeom>
        </p:spPr>
      </p:pic>
      <p:sp>
        <p:nvSpPr>
          <p:cNvPr id="10" name="Pfeil: nach rechts gekrümmt 9">
            <a:extLst>
              <a:ext uri="{FF2B5EF4-FFF2-40B4-BE49-F238E27FC236}">
                <a16:creationId xmlns:a16="http://schemas.microsoft.com/office/drawing/2014/main" id="{A998657C-574B-4279-B213-5A456251DB9F}"/>
              </a:ext>
            </a:extLst>
          </p:cNvPr>
          <p:cNvSpPr/>
          <p:nvPr/>
        </p:nvSpPr>
        <p:spPr>
          <a:xfrm>
            <a:off x="4207325" y="2249334"/>
            <a:ext cx="599819" cy="153720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3FBD1E6-500F-495A-831E-2907B8979987}"/>
              </a:ext>
            </a:extLst>
          </p:cNvPr>
          <p:cNvSpPr txBox="1"/>
          <p:nvPr/>
        </p:nvSpPr>
        <p:spPr>
          <a:xfrm>
            <a:off x="7146216" y="2833255"/>
            <a:ext cx="164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Observation, Action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255B8F6-6A8B-4DB7-BC09-EED1F132778D}"/>
              </a:ext>
            </a:extLst>
          </p:cNvPr>
          <p:cNvSpPr txBox="1"/>
          <p:nvPr/>
        </p:nvSpPr>
        <p:spPr>
          <a:xfrm>
            <a:off x="2594883" y="2833255"/>
            <a:ext cx="1864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Neue Observation, </a:t>
            </a:r>
            <a:br>
              <a:rPr lang="de-DE" dirty="0"/>
            </a:br>
            <a:r>
              <a:rPr lang="de-DE" dirty="0" err="1"/>
              <a:t>Reward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41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Der </a:t>
            </a:r>
            <a:r>
              <a:rPr lang="de-DE" dirty="0" err="1"/>
              <a:t>Reward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Dies ist die Variable die den Agenten belohnt oder bestraft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Dies ist die einzige Information die der Agent über seine Aktionen erhält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Wann, wie oft und wie stark der </a:t>
            </a:r>
            <a:r>
              <a:rPr lang="de-DE" dirty="0" err="1"/>
              <a:t>Reward</a:t>
            </a:r>
            <a:r>
              <a:rPr lang="de-DE" dirty="0"/>
              <a:t> ausgeschüttet wird ist </a:t>
            </a:r>
            <a:r>
              <a:rPr lang="de-DE"/>
              <a:t>frei wählbar</a:t>
            </a:r>
            <a:endParaRPr lang="de-DE" dirty="0"/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975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dirty="0"/>
              <a:t>Wie programmiert man eine AI?</a:t>
            </a:r>
            <a:endParaRPr sz="2000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Das Reinforcement Learning und das Deep Learning stellen mathematische Methoden dar um Wissen aus Daten </a:t>
            </a:r>
            <a:r>
              <a:rPr lang="de-DE"/>
              <a:t>zu erlernen.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8519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Wir werden Neuronale Netzwerke mit Methoden des Reinforcement </a:t>
            </a:r>
            <a:r>
              <a:rPr lang="de-DE" dirty="0" err="1"/>
              <a:t>Learnings</a:t>
            </a:r>
            <a:r>
              <a:rPr lang="de-DE" dirty="0"/>
              <a:t> programmieren um eine KI zu erstellen.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r>
              <a:rPr lang="de-DE" dirty="0"/>
              <a:t>Wir verwenden dabei </a:t>
            </a:r>
            <a:r>
              <a:rPr lang="de-DE" dirty="0" err="1"/>
              <a:t>TensorFlow</a:t>
            </a:r>
            <a:r>
              <a:rPr lang="de-DE" dirty="0"/>
              <a:t> (mit Keras) als Programmierschnittstelle. </a:t>
            </a:r>
          </a:p>
          <a:p>
            <a:pPr marL="0" indent="0">
              <a:buNone/>
            </a:pPr>
            <a:r>
              <a:rPr lang="de-DE" dirty="0" err="1"/>
              <a:t>TensorFlow</a:t>
            </a:r>
            <a:r>
              <a:rPr lang="de-DE" dirty="0"/>
              <a:t> wird von einigen </a:t>
            </a:r>
            <a:r>
              <a:rPr lang="de-DE" b="1" dirty="0"/>
              <a:t>"Big Playern"</a:t>
            </a:r>
            <a:r>
              <a:rPr lang="de-DE" dirty="0"/>
              <a:t> weltweit genutzt, darunter  sind z.B. </a:t>
            </a:r>
            <a:r>
              <a:rPr lang="de-DE" b="1" dirty="0"/>
              <a:t>Ebay, Dropbox, Snapchat, Twitter, SAP, IBM, Intel und Google</a:t>
            </a:r>
            <a:r>
              <a:rPr lang="de-DE" dirty="0"/>
              <a:t>!</a:t>
            </a:r>
          </a:p>
          <a:p>
            <a:pPr marL="0" lv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Cross-</a:t>
            </a:r>
            <a:r>
              <a:rPr lang="de-DE" dirty="0" err="1"/>
              <a:t>Entropy</a:t>
            </a:r>
            <a:r>
              <a:rPr lang="de-DE" dirty="0"/>
              <a:t> 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haben das </a:t>
            </a:r>
            <a:r>
              <a:rPr lang="de-DE" dirty="0" err="1"/>
              <a:t>Cart</a:t>
            </a:r>
            <a:r>
              <a:rPr lang="de-DE" dirty="0"/>
              <a:t>-Pole Game</a:t>
            </a:r>
            <a:br>
              <a:rPr lang="de-DE" dirty="0"/>
            </a:br>
            <a:r>
              <a:rPr lang="de-DE" dirty="0"/>
              <a:t>mit 4 Attributen in der Observation und 2 mögl. Aktionen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wollen die „beste“ Policy finden um den </a:t>
            </a:r>
            <a:r>
              <a:rPr lang="de-DE" dirty="0" err="1"/>
              <a:t>Reward</a:t>
            </a:r>
            <a:r>
              <a:rPr lang="de-DE" dirty="0"/>
              <a:t> zu maximieren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werden ein Neuronales Netzwerk verwenden</a:t>
            </a:r>
          </a:p>
        </p:txBody>
      </p:sp>
    </p:spTree>
    <p:extLst>
      <p:ext uri="{BB962C8B-B14F-4D97-AF65-F5344CB8AC3E}">
        <p14:creationId xmlns:p14="http://schemas.microsoft.com/office/powerpoint/2010/main" val="360375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Cross-</a:t>
            </a:r>
            <a:r>
              <a:rPr lang="de-DE" dirty="0" err="1"/>
              <a:t>Entropy</a:t>
            </a:r>
            <a:r>
              <a:rPr lang="de-DE" dirty="0"/>
              <a:t> 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werden aus vergangenen Episoden lernen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Dabei werden wir nach „guten“ Episoden“ Aus­schau hal­ten und diese für das Training verwenden</a:t>
            </a:r>
          </a:p>
        </p:txBody>
      </p:sp>
    </p:spTree>
    <p:extLst>
      <p:ext uri="{BB962C8B-B14F-4D97-AF65-F5344CB8AC3E}">
        <p14:creationId xmlns:p14="http://schemas.microsoft.com/office/powerpoint/2010/main" val="244218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Cross-</a:t>
            </a:r>
            <a:r>
              <a:rPr lang="de-DE" dirty="0" err="1"/>
              <a:t>Entropy</a:t>
            </a:r>
            <a:r>
              <a:rPr lang="de-DE" dirty="0"/>
              <a:t> 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94A45C-20B2-4294-ADA1-A9FF945B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03" y="1289950"/>
            <a:ext cx="5802822" cy="35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Cross-</a:t>
            </a:r>
            <a:r>
              <a:rPr lang="de-DE" dirty="0" err="1"/>
              <a:t>Entropy</a:t>
            </a:r>
            <a:r>
              <a:rPr lang="de-DE" dirty="0"/>
              <a:t> 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Policy-</a:t>
            </a:r>
            <a:r>
              <a:rPr lang="de-DE" dirty="0" err="1"/>
              <a:t>based</a:t>
            </a:r>
            <a:r>
              <a:rPr lang="de-DE" dirty="0"/>
              <a:t>: Wir wollen die Policy approximieren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Model-</a:t>
            </a:r>
            <a:r>
              <a:rPr lang="de-DE" dirty="0" err="1"/>
              <a:t>free</a:t>
            </a:r>
            <a:r>
              <a:rPr lang="de-DE" dirty="0"/>
              <a:t>: Wir wollen das Environment nicht erlernen, sondern einfach nur die richtigen Aktionen bestimmen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On-</a:t>
            </a:r>
            <a:r>
              <a:rPr lang="de-DE" dirty="0" err="1"/>
              <a:t>policy</a:t>
            </a:r>
            <a:r>
              <a:rPr lang="de-DE" dirty="0"/>
              <a:t>: Wir lernen auf aktuellen Episoden </a:t>
            </a:r>
            <a:br>
              <a:rPr lang="de-DE" dirty="0"/>
            </a:br>
            <a:r>
              <a:rPr lang="de-DE" dirty="0"/>
              <a:t>(mit der aktuellen Policy)</a:t>
            </a:r>
          </a:p>
          <a:p>
            <a:pPr marL="0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795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Formeln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Bisher haben wir einen </a:t>
            </a:r>
            <a:r>
              <a:rPr lang="de-DE" dirty="0" err="1"/>
              <a:t>Discounted</a:t>
            </a:r>
            <a:r>
              <a:rPr lang="de-DE" dirty="0"/>
              <a:t> </a:t>
            </a:r>
            <a:r>
              <a:rPr lang="de-DE" dirty="0" err="1"/>
              <a:t>Reward</a:t>
            </a:r>
            <a:r>
              <a:rPr lang="de-DE" dirty="0"/>
              <a:t> für eine Episode gehabt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Es gibt für den Agenten eine Policy, die den Agenten anleitet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EA4BAC5-4E74-4CF3-9DC9-9C72F18D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024" y="1902386"/>
            <a:ext cx="5469801" cy="6299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4F7C7EC-7B79-49F8-A3CD-0CCD38EFF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024" y="3190414"/>
            <a:ext cx="4787248" cy="4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56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Formeln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de-DE" dirty="0"/>
              <a:t>Den Wert eines States kann anhand der State Value </a:t>
            </a:r>
            <a:r>
              <a:rPr lang="de-DE" dirty="0" err="1"/>
              <a:t>Function</a:t>
            </a:r>
            <a:r>
              <a:rPr lang="de-DE" dirty="0"/>
              <a:t> berechnet werden</a:t>
            </a:r>
          </a:p>
          <a:p>
            <a:pPr marL="285750" indent="-285750"/>
            <a:endParaRPr lang="de-DE" dirty="0"/>
          </a:p>
          <a:p>
            <a:pPr marL="285750" indent="-285750"/>
            <a:endParaRPr lang="de-DE" dirty="0"/>
          </a:p>
          <a:p>
            <a:pPr marL="285750" indent="-285750"/>
            <a:r>
              <a:rPr lang="de-DE" dirty="0"/>
              <a:t>Den Wert einer Aktion in einem State kann anhand der Action Value </a:t>
            </a:r>
            <a:r>
              <a:rPr lang="de-DE" dirty="0" err="1"/>
              <a:t>Function</a:t>
            </a:r>
            <a:r>
              <a:rPr lang="de-DE" dirty="0"/>
              <a:t> berechnet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69788C-19CB-4B07-B0BD-520112A25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4373" y="2081549"/>
            <a:ext cx="4275608" cy="50828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782B6F9-2333-4E79-AAA1-8BB7A3D5A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8192" y="3304288"/>
            <a:ext cx="6287292" cy="52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01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Beispiel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170C74-01FE-40A1-8AEA-81739DFD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43" y="1055263"/>
            <a:ext cx="6474141" cy="19156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F499C654-C878-45A2-ADF2-16F606F86244}"/>
              </a:ext>
            </a:extLst>
          </p:cNvPr>
          <p:cNvSpPr txBox="1"/>
          <p:nvPr/>
        </p:nvSpPr>
        <p:spPr>
          <a:xfrm>
            <a:off x="2562095" y="4894972"/>
            <a:ext cx="6124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https://joshgreaves.com/reinforcement-learning/understanding-rl-the-bellman-equations/</a:t>
            </a:r>
          </a:p>
        </p:txBody>
      </p:sp>
    </p:spTree>
    <p:extLst>
      <p:ext uri="{BB962C8B-B14F-4D97-AF65-F5344CB8AC3E}">
        <p14:creationId xmlns:p14="http://schemas.microsoft.com/office/powerpoint/2010/main" val="1791879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 err="1"/>
              <a:t>Bellman</a:t>
            </a:r>
            <a:r>
              <a:rPr lang="de-DE" dirty="0"/>
              <a:t> </a:t>
            </a:r>
            <a:r>
              <a:rPr lang="de-DE" dirty="0" err="1"/>
              <a:t>Equation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Dank dem Optimalitätssatz von Bellmann, können die Werte für den State und den Action Value rekursiv berechnet werden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3680664-E098-475D-92D6-171EC580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55" y="2280250"/>
            <a:ext cx="3171825" cy="5715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F7A7C8B-4410-4AAD-BE3B-BF54E3F5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14950"/>
            <a:ext cx="1743075" cy="381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F9970F-9EF3-4B12-A71D-C6B2D3A4A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766" y="3105625"/>
            <a:ext cx="26574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59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5F67EB-9642-4AB1-AAB2-FD1295EE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21" y="2826730"/>
            <a:ext cx="3433679" cy="5168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A396A2D-F3B5-418E-B01F-2FC556A3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859" y="1618930"/>
            <a:ext cx="3856341" cy="6948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6C88519-FA9B-4C6C-952C-C56919996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011" y="3758932"/>
            <a:ext cx="2298269" cy="5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6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322D05-1BA2-4FFA-9D3B-6D695295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73" y="1783300"/>
            <a:ext cx="593490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5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646550" y="16847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Was werden wir lernen?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de-DE" dirty="0"/>
            </a:br>
            <a:r>
              <a:rPr lang="de-DE" dirty="0"/>
              <a:t>Wie ist der Kurs aufgebaut?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130224" y="137048"/>
            <a:ext cx="3819811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r>
              <a:rPr lang="de-DE" dirty="0"/>
              <a:t>Einleitung in den Kurs</a:t>
            </a:r>
            <a:br>
              <a:rPr lang="de-DE" dirty="0"/>
            </a:br>
            <a:endParaRPr lang="de-DE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r>
              <a:rPr lang="de-DE" dirty="0"/>
              <a:t>Python Grundlagen</a:t>
            </a:r>
            <a:br>
              <a:rPr lang="de-DE" dirty="0"/>
            </a:br>
            <a:endParaRPr lang="de-DE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r>
              <a:rPr lang="de-DE" dirty="0"/>
              <a:t>Die Anfänge der KI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endParaRPr lang="de-DE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r>
              <a:rPr lang="de-DE" dirty="0"/>
              <a:t>Einführung in das Deep Learning und Neuronale Netzwerke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endParaRPr lang="de-DE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r>
              <a:rPr lang="de-DE" dirty="0"/>
              <a:t>Einführung in das Reinforcement Learning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endParaRPr lang="de-DE" dirty="0"/>
          </a:p>
          <a:p>
            <a:pPr lvl="0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arenBoth"/>
            </a:pPr>
            <a:r>
              <a:rPr lang="de-DE" dirty="0"/>
              <a:t>Methoden des Reinforcement Learning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Kursgliederung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 err="1"/>
              <a:t>Frozen</a:t>
            </a:r>
            <a:r>
              <a:rPr lang="de-DE" dirty="0"/>
              <a:t> Lake Environment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Aktionen: </a:t>
            </a:r>
            <a:r>
              <a:rPr lang="de-DE" dirty="0" err="1"/>
              <a:t>Left</a:t>
            </a:r>
            <a:r>
              <a:rPr lang="de-DE" dirty="0"/>
              <a:t>, Down, Right, Up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States: Feld 0, 1, …, 15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ED4AE2-A266-4629-86EF-657C67F7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38" y="2168236"/>
            <a:ext cx="2862723" cy="2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21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Value-</a:t>
            </a:r>
            <a:r>
              <a:rPr lang="de-DE" dirty="0" err="1"/>
              <a:t>based</a:t>
            </a:r>
            <a:r>
              <a:rPr lang="de-DE" dirty="0"/>
              <a:t>: Wir wollen die V/Q-Values berechnen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Model-</a:t>
            </a:r>
            <a:r>
              <a:rPr lang="de-DE"/>
              <a:t>based: </a:t>
            </a:r>
            <a:r>
              <a:rPr lang="de-DE" dirty="0"/>
              <a:t>Wir wollen das Environment erlernen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On-</a:t>
            </a:r>
            <a:r>
              <a:rPr lang="de-DE" dirty="0" err="1"/>
              <a:t>policy</a:t>
            </a:r>
            <a:r>
              <a:rPr lang="de-DE" dirty="0"/>
              <a:t>: Wir lernen auf aktuellen Episoden </a:t>
            </a:r>
            <a:br>
              <a:rPr lang="de-DE" dirty="0"/>
            </a:br>
            <a:r>
              <a:rPr lang="de-DE" dirty="0"/>
              <a:t>(mit der aktuellen Policy)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041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D5F67EB-9642-4AB1-AAB2-FD1295EE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21" y="2826730"/>
            <a:ext cx="3433679" cy="51689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A396A2D-F3B5-418E-B01F-2FC556A30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9859" y="1618930"/>
            <a:ext cx="3856341" cy="6948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6C88519-FA9B-4C6C-952C-C56919996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011" y="3758932"/>
            <a:ext cx="2298269" cy="5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16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322D05-1BA2-4FFA-9D3B-6D695295D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273" y="1783300"/>
            <a:ext cx="5934903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7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 err="1"/>
              <a:t>Frozen</a:t>
            </a:r>
            <a:r>
              <a:rPr lang="de-DE" dirty="0"/>
              <a:t> Lake Environment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Aktionen: </a:t>
            </a:r>
            <a:r>
              <a:rPr lang="de-DE" dirty="0" err="1"/>
              <a:t>Left</a:t>
            </a:r>
            <a:r>
              <a:rPr lang="de-DE" dirty="0"/>
              <a:t>, Down, Right, Up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States: Feld 0, 1, …, 15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6ED4AE2-A266-4629-86EF-657C67F7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38" y="2168236"/>
            <a:ext cx="2862723" cy="2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47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Value-</a:t>
            </a:r>
            <a:r>
              <a:rPr lang="de-DE" dirty="0" err="1"/>
              <a:t>based</a:t>
            </a:r>
            <a:r>
              <a:rPr lang="de-DE" dirty="0"/>
              <a:t>: Wir wollen die V/Q-Values berechnen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Model-</a:t>
            </a:r>
            <a:r>
              <a:rPr lang="de-DE"/>
              <a:t>based: </a:t>
            </a:r>
            <a:r>
              <a:rPr lang="de-DE" dirty="0"/>
              <a:t>Wir wollen das Environment erlernen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On-</a:t>
            </a:r>
            <a:r>
              <a:rPr lang="de-DE" dirty="0" err="1"/>
              <a:t>policy</a:t>
            </a:r>
            <a:r>
              <a:rPr lang="de-DE" dirty="0"/>
              <a:t>: Wir lernen auf aktuellen Episoden </a:t>
            </a:r>
            <a:br>
              <a:rPr lang="de-DE" dirty="0"/>
            </a:br>
            <a:r>
              <a:rPr lang="de-DE" dirty="0"/>
              <a:t>(mit der aktuellen Policy)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123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2883891" y="412889"/>
            <a:ext cx="3604373" cy="549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b="1" i="0" dirty="0">
                <a:solidFill>
                  <a:schemeClr val="tx1"/>
                </a:solidFill>
              </a:rPr>
              <a:t>Policy Iteration Algorithmus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90E392F-5A08-4A7F-B2AF-190E4736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66" y="1508656"/>
            <a:ext cx="6185122" cy="5492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E7655F-805F-4184-B8A8-9BF1D68D0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66" y="2812204"/>
            <a:ext cx="6185122" cy="5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97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EF997D-FE00-4ADE-8F29-177DA884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746" y="1012561"/>
            <a:ext cx="5391070" cy="38543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B054E35-C3D8-4B90-BA99-428CAA5CCDCB}"/>
              </a:ext>
            </a:extLst>
          </p:cNvPr>
          <p:cNvSpPr txBox="1"/>
          <p:nvPr/>
        </p:nvSpPr>
        <p:spPr>
          <a:xfrm>
            <a:off x="2604654" y="4878221"/>
            <a:ext cx="6137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Quelle: Sutton &amp; </a:t>
            </a:r>
            <a:r>
              <a:rPr lang="de-DE" sz="1050" dirty="0" err="1"/>
              <a:t>Barto</a:t>
            </a:r>
            <a:r>
              <a:rPr lang="de-DE" sz="1050" dirty="0"/>
              <a:t>: Reinforcement Learning </a:t>
            </a:r>
          </a:p>
        </p:txBody>
      </p:sp>
      <p:sp>
        <p:nvSpPr>
          <p:cNvPr id="11" name="Shape 114">
            <a:extLst>
              <a:ext uri="{FF2B5EF4-FFF2-40B4-BE49-F238E27FC236}">
                <a16:creationId xmlns:a16="http://schemas.microsoft.com/office/drawing/2014/main" id="{A768838F-A490-8D49-BD02-AAEEBE45F6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69813" y="276593"/>
            <a:ext cx="3604373" cy="549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b="1" i="0" dirty="0">
                <a:solidFill>
                  <a:schemeClr val="tx1"/>
                </a:solidFill>
              </a:rPr>
              <a:t>Policy Iteration Algorithmus</a:t>
            </a:r>
          </a:p>
        </p:txBody>
      </p:sp>
    </p:spTree>
    <p:extLst>
      <p:ext uri="{BB962C8B-B14F-4D97-AF65-F5344CB8AC3E}">
        <p14:creationId xmlns:p14="http://schemas.microsoft.com/office/powerpoint/2010/main" val="3707596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Iteration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90E392F-5A08-4A7F-B2AF-190E4736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64" y="1868874"/>
            <a:ext cx="6185122" cy="5492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E7655F-805F-4184-B8A8-9BF1D68D0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164" y="3062602"/>
            <a:ext cx="6185122" cy="5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560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Iteration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0EF997D-FE00-4ADE-8F29-177DA884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101" y="1079292"/>
            <a:ext cx="5391070" cy="38543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B054E35-C3D8-4B90-BA99-428CAA5CCDCB}"/>
              </a:ext>
            </a:extLst>
          </p:cNvPr>
          <p:cNvSpPr txBox="1"/>
          <p:nvPr/>
        </p:nvSpPr>
        <p:spPr>
          <a:xfrm>
            <a:off x="2604654" y="4878221"/>
            <a:ext cx="61375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Quelle: Sutton &amp; </a:t>
            </a:r>
            <a:r>
              <a:rPr lang="de-DE" sz="1050" dirty="0" err="1"/>
              <a:t>Barto</a:t>
            </a:r>
            <a:r>
              <a:rPr lang="de-DE" sz="1050" dirty="0"/>
              <a:t>: Reinforcement Learning </a:t>
            </a:r>
          </a:p>
        </p:txBody>
      </p:sp>
    </p:spTree>
    <p:extLst>
      <p:ext uri="{BB962C8B-B14F-4D97-AF65-F5344CB8AC3E}">
        <p14:creationId xmlns:p14="http://schemas.microsoft.com/office/powerpoint/2010/main" val="40826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 dirty="0"/>
              <a:t>Welches Vorwissen wird benötigt?</a:t>
            </a:r>
            <a:endParaRPr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0B060E-5559-42C7-ABAB-8E27B0517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Grundlagenerfahrung in der Programmierung ist hilfreich aber nicht notwendig</a:t>
            </a:r>
          </a:p>
          <a:p>
            <a:endParaRPr lang="de-DE" dirty="0"/>
          </a:p>
          <a:p>
            <a:r>
              <a:rPr lang="de-DE" dirty="0"/>
              <a:t>Mathematisches Grundverständnis (Abitur)</a:t>
            </a:r>
          </a:p>
          <a:p>
            <a:endParaRPr lang="de-DE" dirty="0"/>
          </a:p>
          <a:p>
            <a:r>
              <a:rPr lang="de-DE" dirty="0"/>
              <a:t>Richtig Bock auf das Thema des Deep Learning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7327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Grid World Environment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E59462-D044-4402-9579-27E168B1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99" y="1097280"/>
            <a:ext cx="3468542" cy="38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79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Policy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Policy-</a:t>
            </a:r>
            <a:r>
              <a:rPr lang="de-DE" dirty="0" err="1"/>
              <a:t>based</a:t>
            </a:r>
            <a:r>
              <a:rPr lang="de-DE" dirty="0"/>
              <a:t>: Wir wollen die Policy berechnen</a:t>
            </a:r>
          </a:p>
          <a:p>
            <a:pPr marL="0" lvl="0" indent="0">
              <a:buNone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On-</a:t>
            </a:r>
            <a:r>
              <a:rPr lang="de-DE" dirty="0" err="1"/>
              <a:t>policy</a:t>
            </a:r>
            <a:r>
              <a:rPr lang="de-DE" dirty="0"/>
              <a:t>: Wir lernen auf aktuellen Episoden </a:t>
            </a:r>
          </a:p>
        </p:txBody>
      </p:sp>
    </p:spTree>
    <p:extLst>
      <p:ext uri="{BB962C8B-B14F-4D97-AF65-F5344CB8AC3E}">
        <p14:creationId xmlns:p14="http://schemas.microsoft.com/office/powerpoint/2010/main" val="3301197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 err="1"/>
              <a:t>Frozen</a:t>
            </a:r>
            <a:r>
              <a:rPr lang="de-DE" dirty="0"/>
              <a:t> Lake besitzt 16 States, 4 Aktionen und Wahrscheinlichkeiten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 err="1"/>
              <a:t>Rewards</a:t>
            </a:r>
            <a:r>
              <a:rPr lang="de-DE" dirty="0"/>
              <a:t>: 16x4 = 64 </a:t>
            </a:r>
            <a:r>
              <a:rPr lang="de-DE" dirty="0" err="1"/>
              <a:t>Float</a:t>
            </a:r>
            <a:r>
              <a:rPr lang="de-DE" dirty="0"/>
              <a:t>-Werte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 err="1"/>
              <a:t>Transitions</a:t>
            </a:r>
            <a:r>
              <a:rPr lang="de-DE" dirty="0"/>
              <a:t>: 16x4x16 = 1024 Integer-Werte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Values: 16x4x16 = 1024 </a:t>
            </a:r>
            <a:r>
              <a:rPr lang="de-DE" dirty="0" err="1"/>
              <a:t>Float</a:t>
            </a:r>
            <a:r>
              <a:rPr lang="de-DE" dirty="0"/>
              <a:t>-Werte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3DD41E-93E4-4F31-862C-C35F15CF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91" y="2182702"/>
            <a:ext cx="6378468" cy="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36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Value Iteration </a:t>
            </a:r>
            <a:r>
              <a:rPr lang="de-DE" dirty="0" err="1"/>
              <a:t>Algorithm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Atari Spiel besitzt z.B. 210x160 Pixel und jeder Pixel kann 128 verschiedene Farben annehmen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Daraus folgen                        mögliche States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03EE0B-D8E5-4FDA-8BB0-45B47D0EA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732" y="2346134"/>
            <a:ext cx="890588" cy="22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89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 err="1"/>
              <a:t>Tabular</a:t>
            </a:r>
            <a:r>
              <a:rPr lang="de-DE" dirty="0"/>
              <a:t>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Bei dem </a:t>
            </a:r>
            <a:r>
              <a:rPr lang="de-DE" dirty="0" err="1"/>
              <a:t>Tabular</a:t>
            </a:r>
            <a:r>
              <a:rPr lang="de-DE" dirty="0"/>
              <a:t> Q-Learning Algorithmus wollen wir nur Werte für besuchte States berechnen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gehen aber immer noch von einer diskreten Aktions-Menge aus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benötigen nicht mehr die Wahrscheinlichkeiten der Transitionen und die </a:t>
            </a:r>
            <a:r>
              <a:rPr lang="de-DE" dirty="0" err="1"/>
              <a:t>Rewards</a:t>
            </a:r>
            <a:r>
              <a:rPr lang="de-DE"/>
              <a:t> Liste</a:t>
            </a: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375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 err="1"/>
              <a:t>Tabular</a:t>
            </a:r>
            <a:r>
              <a:rPr lang="de-DE" dirty="0"/>
              <a:t>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7A7D0BB-7D0D-462B-BF4D-E322F624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861" y="1417320"/>
            <a:ext cx="6526139" cy="199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6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Das </a:t>
            </a:r>
            <a:r>
              <a:rPr lang="de-DE" dirty="0" err="1"/>
              <a:t>Tabular</a:t>
            </a:r>
            <a:r>
              <a:rPr lang="de-DE" dirty="0"/>
              <a:t> Q-Learning hat das Problem der </a:t>
            </a:r>
            <a:r>
              <a:rPr lang="de-DE" dirty="0" err="1"/>
              <a:t>SxAxS</a:t>
            </a:r>
            <a:r>
              <a:rPr lang="de-DE" dirty="0"/>
              <a:t> Kombinationen „gelöst“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Das Problem ist aber immer noch, dass wir möglicherweise sehr viele (diskrete) Aktionen zur Auswahl haben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Atari Spiel besitzt z.B. 210x160 Pixel und jeder Pixel kann 128 verschiedene Farben annehmen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Daraus folgen                        mögliche States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8DDC2C-A97A-46CD-8B91-E718D767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252" y="4100814"/>
            <a:ext cx="890588" cy="22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96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 Idee ist jetzt: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Basierend auf einem State und einer Aktion den Q-Value mit einem Neuronalen Netzwerk zu approximieren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(s, a) als Input für das NN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~Q(s, a) als Output des NN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Dabei müssen aber einigen Eigenschaften des 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Learnings</a:t>
            </a:r>
            <a:r>
              <a:rPr lang="de-DE" dirty="0"/>
              <a:t> beachtet werden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6191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Damit das Training eines Neuronalen Netzwerkes mit dem SGD-Verfahren funktioniert, müssen eigentlich folgende Eigenschaften gegeben sein: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Jeder Datenpunkt muss gleichwahrscheinlich sein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Jeder Datenpunkt muss unabhängig von jedem anderen sein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Beides ist nicht gegeben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8750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/>
              <a:t>Experience Replay</a:t>
            </a:r>
            <a:r>
              <a:rPr lang="de-DE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Wir speichern uns die aktuellen Spielzüge in einem </a:t>
            </a:r>
            <a:br>
              <a:rPr lang="de-DE" dirty="0"/>
            </a:br>
            <a:r>
              <a:rPr lang="de-DE" dirty="0"/>
              <a:t>„</a:t>
            </a:r>
            <a:r>
              <a:rPr lang="de-DE" dirty="0" err="1"/>
              <a:t>replay</a:t>
            </a:r>
            <a:r>
              <a:rPr lang="de-DE" dirty="0"/>
              <a:t> Buffer“ ab um diese später für das Training zu verwenden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83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Für wen eignet sich dieser Kurs?</a:t>
            </a:r>
            <a:endParaRPr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0B060E-5559-42C7-ABAB-8E27B0517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Informatik Studenten</a:t>
            </a:r>
          </a:p>
          <a:p>
            <a:endParaRPr lang="de-DE" dirty="0"/>
          </a:p>
          <a:p>
            <a:r>
              <a:rPr lang="de-DE" dirty="0"/>
              <a:t>Softwareentwickler, Data </a:t>
            </a:r>
            <a:r>
              <a:rPr lang="de-DE" dirty="0" err="1"/>
              <a:t>Scientists</a:t>
            </a:r>
            <a:r>
              <a:rPr lang="de-DE" dirty="0"/>
              <a:t> oder </a:t>
            </a:r>
            <a:r>
              <a:rPr lang="de-DE" dirty="0" err="1"/>
              <a:t>Machine</a:t>
            </a:r>
            <a:r>
              <a:rPr lang="de-DE" dirty="0"/>
              <a:t> Learning Experten</a:t>
            </a:r>
          </a:p>
          <a:p>
            <a:endParaRPr lang="de-DE" dirty="0"/>
          </a:p>
          <a:p>
            <a:r>
              <a:rPr lang="de-DE" dirty="0"/>
              <a:t>Alle die die neusten Deep Learning Techniken erlernen wollen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79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 ein Q-Value auch von einem anderen Q-Value abhängt und diese auch nur eine Aktion auseinander liegen, kann ein Neuronales Netzwerk schnell Probleme bekommen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Für die nachfolgenden Q-Values wird ein „Target Network“ verwendet, dass alle N Schritte mit dem eigentlichen Netzwerk </a:t>
            </a:r>
            <a:r>
              <a:rPr lang="de-DE"/>
              <a:t>gleichgesetzt wird</a:t>
            </a: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7811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Wenn wir bereits gute Q-Values haben, dann kann der Agent seine „Taktiken“ verfeinern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Aber am Anfang des Trainings sind die Q-Values noch zufällig gewählt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Deshalb muss eine Technik eingebaut werden, die es dem Agenten erlaubt einerseits neue Taktiken zu erlernen und bereits gelernte zu verbessern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909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Dieses Problem nennt sich „Exploration vs. Exploitation“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Exploration: Neue noch nicht (oft) besuchte Teile des Environments besuchen und neues lernen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Exploitation: Bereits (oft) besuchte Teile des Environments besuchen und bereits ausgeführtes verbessern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054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Ein sehr bekanntes Verfahren ist die „Epsilon-</a:t>
            </a:r>
            <a:r>
              <a:rPr lang="de-DE" dirty="0" err="1"/>
              <a:t>Greedy</a:t>
            </a:r>
            <a:r>
              <a:rPr lang="de-DE" dirty="0"/>
              <a:t>“ Methode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Anfangs wählt man öfters zufällige Aktionen für die Exploration aus und später konzentriert man sich auf die Exploitation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0261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C33ACA-D7F3-456C-BF59-43793D34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00" y="1289950"/>
            <a:ext cx="6415300" cy="179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62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dirty="0"/>
              <a:t>Deep Q-Learning (Atari)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5" y="1289950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38DC87-A0A6-43F3-A645-907B38AB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433" y="1238081"/>
            <a:ext cx="6436567" cy="33299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68123C-3B21-4F91-A0F7-9CA081600FFC}"/>
              </a:ext>
            </a:extLst>
          </p:cNvPr>
          <p:cNvSpPr txBox="1"/>
          <p:nvPr/>
        </p:nvSpPr>
        <p:spPr>
          <a:xfrm>
            <a:off x="2707433" y="4815846"/>
            <a:ext cx="5327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Quelle: https://www.cs.toronto.edu/~vmnih/docs/dqn.pdf</a:t>
            </a:r>
          </a:p>
        </p:txBody>
      </p:sp>
    </p:spTree>
    <p:extLst>
      <p:ext uri="{BB962C8B-B14F-4D97-AF65-F5344CB8AC3E}">
        <p14:creationId xmlns:p14="http://schemas.microsoft.com/office/powerpoint/2010/main" val="581128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Deep Q-Learning (Atari)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52EF53-87AB-4F8A-A558-82569FC6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046" y="1310732"/>
            <a:ext cx="2863564" cy="37565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46881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Deep Q-Learning (Atari)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Als Input für das Neuronale Netzwerk, der visuelle Input des Spiels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Dabei werden wir die letzten 4 Bilder</a:t>
            </a:r>
            <a:br>
              <a:rPr lang="de-DE" dirty="0"/>
            </a:br>
            <a:r>
              <a:rPr lang="de-DE" dirty="0"/>
              <a:t>verknüpfen, um die Dynamik des Spiels</a:t>
            </a:r>
            <a:br>
              <a:rPr lang="de-DE" dirty="0"/>
            </a:br>
            <a:r>
              <a:rPr lang="de-DE" dirty="0"/>
              <a:t>zu erlernen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werden ebenfalls die Bilder auf die </a:t>
            </a:r>
            <a:br>
              <a:rPr lang="de-DE" dirty="0"/>
            </a:br>
            <a:r>
              <a:rPr lang="de-DE" dirty="0"/>
              <a:t>wichtigen Bereiche zuschneiden und </a:t>
            </a:r>
            <a:br>
              <a:rPr lang="de-DE" dirty="0"/>
            </a:br>
            <a:r>
              <a:rPr lang="de-DE" dirty="0"/>
              <a:t>verkleinern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52EF53-87AB-4F8A-A558-82569FC6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17" y="2223653"/>
            <a:ext cx="1650167" cy="21647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4904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Deep Q-Learning (Atari)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werden den </a:t>
            </a:r>
            <a:r>
              <a:rPr lang="de-DE" dirty="0" err="1"/>
              <a:t>Reward</a:t>
            </a:r>
            <a:r>
              <a:rPr lang="de-DE" dirty="0"/>
              <a:t> auf ein gegebenes Intervall begrenzen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werden das automatische Starten des</a:t>
            </a:r>
            <a:br>
              <a:rPr lang="de-DE" dirty="0"/>
            </a:br>
            <a:r>
              <a:rPr lang="de-DE" dirty="0"/>
              <a:t>Spiels einbauen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Ebenfalls werden wir einen kleinen Trick</a:t>
            </a:r>
            <a:br>
              <a:rPr lang="de-DE" dirty="0"/>
            </a:br>
            <a:r>
              <a:rPr lang="de-DE" dirty="0"/>
              <a:t>anwenden um das Training schneller</a:t>
            </a:r>
            <a:br>
              <a:rPr lang="de-DE" dirty="0"/>
            </a:br>
            <a:r>
              <a:rPr lang="de-DE" dirty="0"/>
              <a:t>zu machen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A52EF53-87AB-4F8A-A558-82569FC68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17" y="2223653"/>
            <a:ext cx="1650167" cy="21647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6783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REINFORCE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Bei den Values-</a:t>
            </a:r>
            <a:r>
              <a:rPr lang="de-DE" dirty="0" err="1"/>
              <a:t>based</a:t>
            </a:r>
            <a:r>
              <a:rPr lang="de-DE" dirty="0"/>
              <a:t> Algorithmen (DQN etc.) haben wir nicht direkt mit einer Policy gerechnet, sondern mit den Values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Bei den Policy-</a:t>
            </a:r>
            <a:r>
              <a:rPr lang="de-DE" dirty="0" err="1"/>
              <a:t>based</a:t>
            </a:r>
            <a:r>
              <a:rPr lang="de-DE" dirty="0"/>
              <a:t> Algorithmen wollen wir direkt die Policy optimieren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BB4E63A-7521-46BE-A272-649338C9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845" y="3683900"/>
            <a:ext cx="5329448" cy="4756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E0240A4-774F-4D8F-A244-5F05FC271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45" y="2197006"/>
            <a:ext cx="5168980" cy="4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4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br>
              <a:rPr lang="de-DE" dirty="0"/>
            </a:br>
            <a:r>
              <a:rPr lang="de-DE" dirty="0"/>
              <a:t>Was werdet ihr nach Abschluss des Kurses erreichen?</a:t>
            </a:r>
            <a:endParaRPr dirty="0"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1200" dirty="0"/>
              <a:t>Das erreichte Wissen:</a:t>
            </a:r>
            <a:endParaRPr sz="1200" dirty="0"/>
          </a:p>
          <a:p>
            <a:r>
              <a:rPr lang="de-DE" dirty="0"/>
              <a:t>Python Programmierung für Data Science und das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r>
              <a:rPr lang="de-DE" dirty="0"/>
              <a:t>Deep Learning Techniken verstehen</a:t>
            </a:r>
          </a:p>
          <a:p>
            <a:r>
              <a:rPr lang="de-DE" dirty="0"/>
              <a:t>Eigene Neuronale Netzwerke in </a:t>
            </a:r>
            <a:r>
              <a:rPr lang="de-DE" dirty="0" err="1"/>
              <a:t>TensorFlow</a:t>
            </a:r>
            <a:r>
              <a:rPr lang="de-DE" dirty="0"/>
              <a:t> (Keras) erstellen</a:t>
            </a:r>
          </a:p>
          <a:p>
            <a:r>
              <a:rPr lang="de-DE" dirty="0"/>
              <a:t>Methoden des Reinforcement </a:t>
            </a:r>
            <a:r>
              <a:rPr lang="de-DE" dirty="0" err="1"/>
              <a:t>Learnings</a:t>
            </a:r>
            <a:r>
              <a:rPr lang="de-DE" dirty="0"/>
              <a:t> verstehen und anwenden</a:t>
            </a:r>
          </a:p>
          <a:p>
            <a:r>
              <a:rPr lang="de-DE" dirty="0"/>
              <a:t>Eigene </a:t>
            </a:r>
            <a:r>
              <a:rPr lang="de-DE" dirty="0" err="1"/>
              <a:t>KI‘s</a:t>
            </a:r>
            <a:r>
              <a:rPr lang="de-DE" dirty="0"/>
              <a:t> für Spiele programmieren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5031488" y="3307121"/>
            <a:ext cx="1660800" cy="1660800"/>
          </a:xfrm>
          <a:prstGeom prst="ellipse">
            <a:avLst/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Anwendung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895975" y="3334831"/>
            <a:ext cx="1660800" cy="1660800"/>
          </a:xfrm>
          <a:prstGeom prst="ellipse">
            <a:avLst/>
          </a:prstGeom>
          <a:solidFill>
            <a:srgbClr val="ED00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 err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Know</a:t>
            </a:r>
            <a:r>
              <a:rPr lang="de-DE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de-DE" sz="1200" b="1" dirty="0" err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How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3167000" y="3300191"/>
            <a:ext cx="1660800" cy="1660800"/>
          </a:xfrm>
          <a:prstGeom prst="ellipse">
            <a:avLst/>
          </a:prstGeom>
          <a:solidFill>
            <a:srgbClr val="FFA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Einführung</a:t>
            </a:r>
            <a:endParaRPr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55" name="Shape 155"/>
          <p:cNvCxnSpPr/>
          <p:nvPr/>
        </p:nvCxnSpPr>
        <p:spPr>
          <a:xfrm>
            <a:off x="4473377" y="4133215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  <p:cxnSp>
        <p:nvCxnSpPr>
          <p:cNvPr id="156" name="Shape 156"/>
          <p:cNvCxnSpPr/>
          <p:nvPr/>
        </p:nvCxnSpPr>
        <p:spPr>
          <a:xfrm>
            <a:off x="6427630" y="4154000"/>
            <a:ext cx="909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sm" len="sm"/>
            <a:tailEnd type="triangle" w="sm" len="sm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REINFORCE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Wir haben beim DQN eine möglichst gute Approximation der Q-Values benötigt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Wenn in dem Environment aber Zufall im Spiel ist, dann ist dies sehr schwer zu berechnen bzw. hat vielleicht nicht soviel Aussagekraft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5757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REINFORCE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Eigenschaften der Policy-</a:t>
            </a:r>
            <a:r>
              <a:rPr lang="de-DE" dirty="0" err="1"/>
              <a:t>based</a:t>
            </a:r>
            <a:r>
              <a:rPr lang="de-DE" dirty="0"/>
              <a:t> Algorithmen: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On-</a:t>
            </a:r>
            <a:r>
              <a:rPr lang="de-DE" dirty="0" err="1"/>
              <a:t>policy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Benötigen in der Regel ganze Episoden zum lernen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Interagieren öfter mit dem Environment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Können schneller konvergieren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dirty="0"/>
              <a:t>Benötigen keine </a:t>
            </a:r>
            <a:r>
              <a:rPr lang="de-DE"/>
              <a:t>explizite Exploration</a:t>
            </a: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075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REINFORCE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Bei den Policy Gradient Algorithmen wird als Ansatz ein On-</a:t>
            </a:r>
            <a:r>
              <a:rPr lang="de-DE" dirty="0" err="1"/>
              <a:t>policy</a:t>
            </a:r>
            <a:r>
              <a:rPr lang="de-DE" dirty="0"/>
              <a:t> Training gewählt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Mittels eines Neuronalen Netzwerkes soll dann die Policy optimiert werden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88B1AD-7825-47D0-84E0-7E4DD22D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199" y="3121759"/>
            <a:ext cx="5596200" cy="4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4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REINFORCE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90D12BD-ADF0-4636-AD06-042395413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03" y="1289950"/>
            <a:ext cx="5802822" cy="35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177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Advantage-Actor-</a:t>
            </a:r>
            <a:r>
              <a:rPr lang="de-DE" dirty="0" err="1"/>
              <a:t>Critic</a:t>
            </a:r>
            <a:r>
              <a:rPr lang="de-DE" dirty="0"/>
              <a:t> (A2C)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6" name="Shape 116">
            <a:extLst>
              <a:ext uri="{FF2B5EF4-FFF2-40B4-BE49-F238E27FC236}">
                <a16:creationId xmlns:a16="http://schemas.microsoft.com/office/drawing/2014/main" id="{F34092DC-4798-4A55-8344-515911B4A5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090624" y="1289950"/>
            <a:ext cx="5824775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Approximation der optimalen Policy durch den Actor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Der </a:t>
            </a:r>
            <a:r>
              <a:rPr lang="de-DE" dirty="0" err="1"/>
              <a:t>Critic</a:t>
            </a:r>
            <a:r>
              <a:rPr lang="de-DE" dirty="0"/>
              <a:t> soll dem Actor sagen, ob die genommene Aktion eine gute Idee war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de-DE" dirty="0"/>
              <a:t>Das Update der Gewichte kann entweder nach jedem Schritt oder nach jeder Episode stattfinden (</a:t>
            </a:r>
            <a:r>
              <a:rPr lang="de-DE" dirty="0" err="1"/>
              <a:t>One-Step</a:t>
            </a:r>
            <a:r>
              <a:rPr lang="de-DE" dirty="0"/>
              <a:t> vs. Monte Carlo)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76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Advantage-Actor-</a:t>
            </a:r>
            <a:r>
              <a:rPr lang="de-DE" dirty="0" err="1"/>
              <a:t>Critic</a:t>
            </a:r>
            <a:r>
              <a:rPr lang="de-DE" dirty="0"/>
              <a:t> (A2C)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673A8C-2434-429B-B9F7-3982BF5BD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14" y="1909309"/>
            <a:ext cx="5899085" cy="180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8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Advantage-Actor-</a:t>
            </a:r>
            <a:r>
              <a:rPr lang="de-DE" dirty="0" err="1"/>
              <a:t>Critic</a:t>
            </a:r>
            <a:r>
              <a:rPr lang="de-DE" dirty="0"/>
              <a:t> (A2C)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CE06F15-AED3-406A-A774-329FE251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03" y="1289950"/>
            <a:ext cx="5802822" cy="35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02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3">
            <a:extLst>
              <a:ext uri="{FF2B5EF4-FFF2-40B4-BE49-F238E27FC236}">
                <a16:creationId xmlns:a16="http://schemas.microsoft.com/office/drawing/2014/main" id="{F22C1FB6-925A-4FCD-8723-9F721F6BDA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77" y="575500"/>
            <a:ext cx="245339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Reinforcement</a:t>
            </a:r>
            <a:br>
              <a:rPr lang="de-DE" dirty="0"/>
            </a:br>
            <a:r>
              <a:rPr lang="de-DE" dirty="0"/>
              <a:t>Learning</a:t>
            </a: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de-DE" dirty="0"/>
              <a:t>Policy Gradient: Advantage-Actor-</a:t>
            </a:r>
            <a:r>
              <a:rPr lang="de-DE" dirty="0" err="1"/>
              <a:t>Critic</a:t>
            </a:r>
            <a:r>
              <a:rPr lang="de-DE" dirty="0"/>
              <a:t> (A2C)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5A0D5E-DEEB-41B2-8AC2-F77ECE67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76" y="1300276"/>
            <a:ext cx="5819657" cy="35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3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Artificial Intelligence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CE616181-7BE7-4C77-B2E4-13814F2DD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7836" y="823639"/>
            <a:ext cx="6215506" cy="34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8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Artificial Intelligence</a:t>
            </a:r>
            <a:endParaRPr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C2363077-C807-46CC-86F1-A3DA7C6DE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6259" y="873315"/>
            <a:ext cx="6038880" cy="33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2271</Words>
  <Application>Microsoft Office PowerPoint</Application>
  <PresentationFormat>Bildschirmpräsentation (16:9)</PresentationFormat>
  <Paragraphs>494</Paragraphs>
  <Slides>77</Slides>
  <Notes>77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77</vt:i4>
      </vt:variant>
    </vt:vector>
  </HeadingPairs>
  <TitlesOfParts>
    <vt:vector size="85" baseType="lpstr">
      <vt:lpstr>Nunito Sans</vt:lpstr>
      <vt:lpstr>Georgia</vt:lpstr>
      <vt:lpstr>Arial</vt:lpstr>
      <vt:lpstr>Gill Sans MT</vt:lpstr>
      <vt:lpstr>Wingdings</vt:lpstr>
      <vt:lpstr>Calibri</vt:lpstr>
      <vt:lpstr>Ulysses template</vt:lpstr>
      <vt:lpstr>Parcel</vt:lpstr>
      <vt:lpstr>Deep Learning und Deep Reinforcement Learning</vt:lpstr>
      <vt:lpstr>Artificial Intelligence</vt:lpstr>
      <vt:lpstr>Wie programmiert man eine AI?</vt:lpstr>
      <vt:lpstr>Kursgliederung</vt:lpstr>
      <vt:lpstr>Welches Vorwissen wird benötigt?</vt:lpstr>
      <vt:lpstr>Für wen eignet sich dieser Kurs?</vt:lpstr>
      <vt:lpstr> Was werdet ihr nach Abschluss des Kurses erreichen?</vt:lpstr>
      <vt:lpstr>Artificial Intelligence</vt:lpstr>
      <vt:lpstr>Artificial Intelligence</vt:lpstr>
      <vt:lpstr>Artificial Intelligence</vt:lpstr>
      <vt:lpstr>Reinforcement  Learning</vt:lpstr>
      <vt:lpstr>Reinforcement  Learning</vt:lpstr>
      <vt:lpstr>Reinforcement 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PowerPoint-Präsentation</vt:lpstr>
      <vt:lpstr>PowerPoint-Präsentation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10:  Visuelle und Intuitive Datenanalyse</dc:title>
  <dc:creator>Ilja Rasin</dc:creator>
  <cp:lastModifiedBy>Rasin Ilja</cp:lastModifiedBy>
  <cp:revision>58</cp:revision>
  <dcterms:modified xsi:type="dcterms:W3CDTF">2021-03-30T15:49:41Z</dcterms:modified>
</cp:coreProperties>
</file>